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Lexend"/>
      <p:regular r:id="rId14"/>
      <p:bold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Lexend-bold.fntdata"/><Relationship Id="rId14" Type="http://schemas.openxmlformats.org/officeDocument/2006/relationships/font" Target="fonts/Lexend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ce79e05eb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ce79e05eb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da132763b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2da132763b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cf3be121b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2cf3be121b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2da132763ba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2da132763ba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cf3be121b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2cf3be121b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2df36758b2a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2df36758b2a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2ce79e05ebd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2ce79e05ebd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16" name="Google Shape;16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5" name="Google Shape;65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68" name="Google Shape;68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21" name="Google Shape;21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" name="Google Shape;24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27" name="Google Shape;27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" name="Google Shape;30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34" name="Google Shape;34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39" name="Google Shape;39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" name="Google Shape;4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3" name="Google Shape;4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45" name="Google Shape;45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50" name="Google Shape;50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4" name="Google Shape;54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5" name="Google Shape;55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57" name="Google Shape;57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61" name="Google Shape;61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0D132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" name="Google Shape;7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2800"/>
              <a:buNone/>
              <a:defRPr sz="2800">
                <a:solidFill>
                  <a:srgbClr val="F0EBD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800"/>
              <a:buChar char="●"/>
              <a:defRPr sz="1800">
                <a:solidFill>
                  <a:srgbClr val="F0EBD8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○"/>
              <a:defRPr>
                <a:solidFill>
                  <a:srgbClr val="F0EBD8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■"/>
              <a:defRPr>
                <a:solidFill>
                  <a:srgbClr val="F0EBD8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●"/>
              <a:defRPr>
                <a:solidFill>
                  <a:srgbClr val="F0EBD8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○"/>
              <a:defRPr>
                <a:solidFill>
                  <a:srgbClr val="F0EBD8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■"/>
              <a:defRPr>
                <a:solidFill>
                  <a:srgbClr val="F0EBD8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●"/>
              <a:defRPr>
                <a:solidFill>
                  <a:srgbClr val="F0EBD8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○"/>
              <a:defRPr>
                <a:solidFill>
                  <a:srgbClr val="F0EBD8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■"/>
              <a:defRPr>
                <a:solidFill>
                  <a:srgbClr val="F0EBD8"/>
                </a:solidFill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10" name="Google Shape;10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4" name="Google Shape;7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KlukKluk Sprint </a:t>
            </a:r>
            <a:r>
              <a:rPr lang="nl">
                <a:latin typeface="Lexend"/>
                <a:ea typeface="Lexend"/>
                <a:cs typeface="Lexend"/>
                <a:sym typeface="Lexend"/>
              </a:rPr>
              <a:t>4</a:t>
            </a: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 review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6" name="Google Shape;76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Robin van Dommelen (2110605), 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Mees van Haeren (2108419), 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Teun van Hoof (2107420), 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Jurre de Klijn (2108958), 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Alex van der Wel (2106535), 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Job Zalmé (2113</a:t>
            </a:r>
            <a:r>
              <a:rPr lang="nl">
                <a:latin typeface="Lexend"/>
                <a:ea typeface="Lexend"/>
                <a:cs typeface="Lexend"/>
                <a:sym typeface="Lexend"/>
              </a:rPr>
              <a:t>130</a:t>
            </a: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)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Inhoudsopgave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83" name="Google Shape;83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Wat is niet gelukt?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Wat is gelukt?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800"/>
              <a:buFont typeface="Lexend"/>
              <a:buChar char="●"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Demonstratie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Planning volgende sprint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Globale planning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800"/>
              <a:buFont typeface="Lexend"/>
              <a:buChar char="●"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Vragen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Wat is niet gelukt?</a:t>
            </a:r>
            <a:endParaRPr/>
          </a:p>
        </p:txBody>
      </p:sp>
      <p:sp>
        <p:nvSpPr>
          <p:cNvPr id="90" name="Google Shape;90;p15"/>
          <p:cNvSpPr txBox="1"/>
          <p:nvPr>
            <p:ph idx="1" type="body"/>
          </p:nvPr>
        </p:nvSpPr>
        <p:spPr>
          <a:xfrm>
            <a:off x="311700" y="1152475"/>
            <a:ext cx="8520600" cy="380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6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Wat is gelukt?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97" name="Google Shape;97;p16"/>
          <p:cNvSpPr txBox="1"/>
          <p:nvPr>
            <p:ph idx="1" type="body"/>
          </p:nvPr>
        </p:nvSpPr>
        <p:spPr>
          <a:xfrm>
            <a:off x="311700" y="1140750"/>
            <a:ext cx="4799700" cy="391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l"/>
              <a:t>Resultatenscherm</a:t>
            </a:r>
            <a:endParaRPr b="1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Resultaat kolom aangepast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Nieuwe knoppen voor “reglementair”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Rating aanpassen bij Winst/Verlies/Gelijk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nl"/>
              <a:t>Competitiescherm</a:t>
            </a:r>
            <a:endParaRPr b="1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Ronde instellingen opties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nl"/>
              <a:t>Indeling genereren</a:t>
            </a:r>
            <a:endParaRPr b="1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Toernooi gelukt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Periodecompetitie gelukt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Meerkamp gelukt</a:t>
            </a:r>
            <a:endParaRPr/>
          </a:p>
        </p:txBody>
      </p:sp>
      <p:pic>
        <p:nvPicPr>
          <p:cNvPr id="98" name="Google Shape;9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6"/>
          <p:cNvSpPr txBox="1"/>
          <p:nvPr/>
        </p:nvSpPr>
        <p:spPr>
          <a:xfrm>
            <a:off x="5248875" y="1140750"/>
            <a:ext cx="3895200" cy="341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l" sz="1800">
                <a:solidFill>
                  <a:srgbClr val="F0EBD8"/>
                </a:solidFill>
              </a:rPr>
              <a:t>Resultaat externe ronde invoeren</a:t>
            </a:r>
            <a:endParaRPr b="1" sz="1800">
              <a:solidFill>
                <a:srgbClr val="F0EBD8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F0EBD8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l" sz="1800">
                <a:solidFill>
                  <a:srgbClr val="F0EBD8"/>
                </a:solidFill>
              </a:rPr>
              <a:t>80% Codecoverage </a:t>
            </a:r>
            <a:endParaRPr b="1" sz="1800">
              <a:solidFill>
                <a:srgbClr val="F0EBD8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7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Demonstratie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06" name="Google Shape;106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7" name="Google Shape;107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8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Voorstel planning volgende sprint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14" name="Google Shape;114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l">
                <a:latin typeface="Lexend"/>
                <a:ea typeface="Lexend"/>
                <a:cs typeface="Lexend"/>
                <a:sym typeface="Lexend"/>
              </a:rPr>
              <a:t>Duur:</a:t>
            </a:r>
            <a:r>
              <a:rPr lang="nl">
                <a:latin typeface="Lexend"/>
                <a:ea typeface="Lexend"/>
                <a:cs typeface="Lexend"/>
                <a:sym typeface="Lexend"/>
              </a:rPr>
              <a:t> 1 week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nl">
                <a:latin typeface="Lexend"/>
                <a:ea typeface="Lexend"/>
                <a:cs typeface="Lexend"/>
                <a:sym typeface="Lexend"/>
              </a:rPr>
              <a:t>Tot:</a:t>
            </a:r>
            <a:r>
              <a:rPr lang="nl">
                <a:latin typeface="Lexend"/>
                <a:ea typeface="Lexend"/>
                <a:cs typeface="Lexend"/>
                <a:sym typeface="Lexend"/>
              </a:rPr>
              <a:t> 5 Juni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Gegevens publiceren op website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Groep ranglijst bekijken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Globale ranglijst bekijken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15" name="Google Shape;115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9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Vragen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22" name="Google Shape;122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Wanneer kunnen wij de </a:t>
            </a:r>
            <a:r>
              <a:rPr lang="nl">
                <a:latin typeface="Lexend"/>
                <a:ea typeface="Lexend"/>
                <a:cs typeface="Lexend"/>
                <a:sym typeface="Lexend"/>
              </a:rPr>
              <a:t>oplever presentatie</a:t>
            </a:r>
            <a:r>
              <a:rPr lang="nl">
                <a:latin typeface="Lexend"/>
                <a:ea typeface="Lexend"/>
                <a:cs typeface="Lexend"/>
                <a:sym typeface="Lexend"/>
              </a:rPr>
              <a:t> houden?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Hoe moet “</a:t>
            </a:r>
            <a:r>
              <a:rPr lang="nl">
                <a:latin typeface="Lexend"/>
                <a:ea typeface="Lexend"/>
                <a:cs typeface="Lexend"/>
                <a:sym typeface="Lexend"/>
              </a:rPr>
              <a:t>Gegevens publiceren op website</a:t>
            </a:r>
            <a:r>
              <a:rPr lang="nl">
                <a:latin typeface="Lexend"/>
                <a:ea typeface="Lexend"/>
                <a:cs typeface="Lexend"/>
                <a:sym typeface="Lexend"/>
              </a:rPr>
              <a:t>” eruit zien?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Kunnen wij gegevens krijgen om te verbinden met de website?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Hoe moet “</a:t>
            </a:r>
            <a:r>
              <a:rPr lang="nl">
                <a:latin typeface="Lexend"/>
                <a:ea typeface="Lexend"/>
                <a:cs typeface="Lexend"/>
                <a:sym typeface="Lexend"/>
              </a:rPr>
              <a:t>Groep ranglijst bekijken</a:t>
            </a:r>
            <a:r>
              <a:rPr lang="nl">
                <a:latin typeface="Lexend"/>
                <a:ea typeface="Lexend"/>
                <a:cs typeface="Lexend"/>
                <a:sym typeface="Lexend"/>
              </a:rPr>
              <a:t>” eruit zien?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Hoe moet “</a:t>
            </a:r>
            <a:r>
              <a:rPr lang="nl">
                <a:latin typeface="Lexend"/>
                <a:ea typeface="Lexend"/>
                <a:cs typeface="Lexend"/>
                <a:sym typeface="Lexend"/>
              </a:rPr>
              <a:t>Globale ranglijst bekijken</a:t>
            </a:r>
            <a:r>
              <a:rPr lang="nl">
                <a:latin typeface="Lexend"/>
                <a:ea typeface="Lexend"/>
                <a:cs typeface="Lexend"/>
                <a:sym typeface="Lexend"/>
              </a:rPr>
              <a:t>” eruit zien?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Heeft een meerkamp altijd 6 ronden met 4 personen per groep? Zo nee: Wat moet er gebeuren als er 6 ronden zijn met bijvoorbeeld 3 personen?</a:t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23" name="Google Shape;123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30" name="Google Shape;130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59824" y="1102563"/>
            <a:ext cx="3824350" cy="2938374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20"/>
          <p:cNvSpPr/>
          <p:nvPr/>
        </p:nvSpPr>
        <p:spPr>
          <a:xfrm>
            <a:off x="8012050" y="4165825"/>
            <a:ext cx="1054200" cy="906600"/>
          </a:xfrm>
          <a:prstGeom prst="rect">
            <a:avLst/>
          </a:prstGeom>
          <a:solidFill>
            <a:srgbClr val="748CA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KlukKluk in house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